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69" r:id="rId4"/>
    <p:sldId id="258" r:id="rId5"/>
    <p:sldId id="259" r:id="rId6"/>
    <p:sldId id="279" r:id="rId7"/>
    <p:sldId id="260" r:id="rId8"/>
    <p:sldId id="261" r:id="rId9"/>
    <p:sldId id="262" r:id="rId10"/>
    <p:sldId id="280" r:id="rId11"/>
    <p:sldId id="263" r:id="rId12"/>
    <p:sldId id="278" r:id="rId13"/>
    <p:sldId id="264" r:id="rId14"/>
    <p:sldId id="265" r:id="rId15"/>
    <p:sldId id="266" r:id="rId16"/>
    <p:sldId id="275" r:id="rId17"/>
    <p:sldId id="267" r:id="rId18"/>
    <p:sldId id="284" r:id="rId19"/>
    <p:sldId id="285" r:id="rId20"/>
    <p:sldId id="286" r:id="rId21"/>
    <p:sldId id="282" r:id="rId22"/>
    <p:sldId id="281" r:id="rId23"/>
    <p:sldId id="270" r:id="rId24"/>
    <p:sldId id="283" r:id="rId25"/>
    <p:sldId id="271" r:id="rId26"/>
    <p:sldId id="287" r:id="rId27"/>
    <p:sldId id="288" r:id="rId28"/>
    <p:sldId id="305" r:id="rId29"/>
    <p:sldId id="289" r:id="rId30"/>
    <p:sldId id="290" r:id="rId31"/>
    <p:sldId id="291" r:id="rId32"/>
    <p:sldId id="292" r:id="rId33"/>
    <p:sldId id="294" r:id="rId34"/>
    <p:sldId id="293" r:id="rId35"/>
    <p:sldId id="272" r:id="rId36"/>
    <p:sldId id="273" r:id="rId37"/>
    <p:sldId id="274" r:id="rId38"/>
    <p:sldId id="295" r:id="rId39"/>
    <p:sldId id="296" r:id="rId40"/>
    <p:sldId id="276" r:id="rId41"/>
    <p:sldId id="297" r:id="rId42"/>
    <p:sldId id="298" r:id="rId43"/>
    <p:sldId id="299" r:id="rId44"/>
    <p:sldId id="277" r:id="rId45"/>
    <p:sldId id="300" r:id="rId46"/>
    <p:sldId id="301" r:id="rId47"/>
    <p:sldId id="302" r:id="rId48"/>
    <p:sldId id="268" r:id="rId49"/>
    <p:sldId id="304" r:id="rId50"/>
    <p:sldId id="303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7684F-0A29-4700-B72A-66BE67F4B8E4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04126-EC9D-4AB8-9E0D-0688B93054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69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04126-EC9D-4AB8-9E0D-0688B930544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359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AD4FE-E241-4AD4-7303-CFB67C9B3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ECFB95-A3D1-1DBB-9F35-E605FD323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7EEBF8-2F47-C855-976B-031DE717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6FF1E-10BB-43E3-9732-2B94000C62D1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B442AA-88AC-8E41-3774-E306E6038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FA1655-02C5-7B90-43DF-369C309E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060D-97C1-4687-87C9-58C0AD8A4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165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0F24DA-9BF8-8CF1-93D8-6A31E99E7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2A0D7F-DC3F-5D28-461B-30D3E3AAB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C0AB8E-AD8E-CCE8-8146-3D715CF50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6FF1E-10BB-43E3-9732-2B94000C62D1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D0F1B7-17BA-9211-8446-D93E6E65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4D342-A735-B9DB-4B01-2300923E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060D-97C1-4687-87C9-58C0AD8A4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357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58B0AFD-7BC4-8885-8ABF-40805F322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4B4A33-B0A7-3197-58D0-10BC14B3B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E3795D-E3F0-2D45-82A4-34B71EF75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6FF1E-10BB-43E3-9732-2B94000C62D1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16F096-05C2-D807-88FC-C2282EB9E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99C606-7475-A42F-359E-7F53A0743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060D-97C1-4687-87C9-58C0AD8A4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68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802DA-756A-ECD5-D753-B62F134F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366072-E0DD-B23A-1A42-97CAFBFE2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263D4C-F7EE-C43A-5E95-F358EA7A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6FF1E-10BB-43E3-9732-2B94000C62D1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CF740D-1571-2514-8BFB-0AE7106F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BEE285-2C62-733E-E890-B6075725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060D-97C1-4687-87C9-58C0AD8A4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92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7E51A-FBF7-93DE-1A0F-2EC22FBF3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2D255E-8EA3-646E-958D-88B3A9D22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591BA2-B9BD-20DD-07E6-B22883C45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6FF1E-10BB-43E3-9732-2B94000C62D1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2F08A8-5947-07BB-3C59-148BB05B8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DDDCBE-9369-E72C-E50A-0D2611014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060D-97C1-4687-87C9-58C0AD8A4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160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68851-B217-F3CC-ABAA-C14C7D78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E73738-6718-7AE2-3381-4AA08DFA1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FA9701-F4B6-0901-31A8-69628228E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BE2F7F-3338-47AA-E2F1-79B449129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6FF1E-10BB-43E3-9732-2B94000C62D1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D9ADC1-B6E8-C24F-62B5-A4278EC0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A3313D-9672-7DB9-77F7-BD199A99A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060D-97C1-4687-87C9-58C0AD8A4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377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4767F-BBFF-4F0D-C75A-CAA6683C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1D5D2A-FE9B-74C5-5404-9476428CB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8C7326-1C77-2148-66E4-917D1F551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658358-40D1-25CB-8C45-D7AD1D10D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835053-3EEE-7935-5089-2A067E17B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499E4A0-43EE-AC2A-D1C6-0B767E5CB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6FF1E-10BB-43E3-9732-2B94000C62D1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7E5016-1EB4-FE20-B51F-D2F0AD26C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1B9430-B79E-F9FF-71C0-A7731FFE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060D-97C1-4687-87C9-58C0AD8A4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223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C0C9DF-FB01-5073-9780-F41B18B41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945D58-81D9-1AAB-85FC-22BB1EDCC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6FF1E-10BB-43E3-9732-2B94000C62D1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DAA915-2D50-5925-272B-6C857770E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5A23E7-8648-8837-79D2-409E307E8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060D-97C1-4687-87C9-58C0AD8A4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80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46206B4-5FE7-085F-0579-F0065563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6FF1E-10BB-43E3-9732-2B94000C62D1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463EBD-E922-8F58-520D-5A9C3EB43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DE98FE-235A-C14E-208A-2EDD3DAAB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060D-97C1-4687-87C9-58C0AD8A4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728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86788-0DF7-269B-954B-E99C36F6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FA0A53-D2C3-2FC5-2FD6-2718DB2B2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F78118-1B4E-F923-4B3E-BBF5E927A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68E24A-41EC-8689-5E9B-075FA9F86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6FF1E-10BB-43E3-9732-2B94000C62D1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DA199E-BB43-56CF-E426-D644396BC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651EEE-4A69-52F6-21F9-81729E2A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060D-97C1-4687-87C9-58C0AD8A4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567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B446D-C358-66C7-698F-1A9BA4736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A04027-BA76-2117-3976-B3E54D1D5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A82BED-ABFD-3888-10AA-E76343A83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39A484-7012-5A1A-8B48-7D61C66F0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6FF1E-10BB-43E3-9732-2B94000C62D1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996A2A-4D51-30FD-87C6-78C28B9B5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6FF1DB-7AB3-E7BC-EEA5-C270509B8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060D-97C1-4687-87C9-58C0AD8A4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06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D84D97-D696-1CAF-B678-6B5DC15E4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4C31E7-3276-6FEB-AB86-F79C80A0F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2E5D25-3F9B-9D60-9D1D-D0DD2DB6BA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6FF1E-10BB-43E3-9732-2B94000C62D1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38B9F4-C59F-EEFC-F22D-317DCB674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C2A07F-CCD3-9D13-5A5D-C8C19F55F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A060D-97C1-4687-87C9-58C0AD8A4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447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7EC166-6A1A-75EC-6940-E8A506DF6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8112" y="501740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66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理科高代</a:t>
            </a:r>
            <a:r>
              <a:rPr lang="en-US" altLang="zh-CN" sz="66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(1)</a:t>
            </a:r>
            <a:r>
              <a:rPr lang="zh-CN" altLang="en-US" sz="66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期中串讲</a:t>
            </a:r>
            <a:endParaRPr lang="zh-CN" altLang="en-US" sz="66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B4F100-76AA-D2F6-41A5-09F648A61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8112" y="3321141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rgbClr val="9900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李梓瑞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1EF544-EE79-116D-83F3-C565CE3BE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1" y="4651780"/>
            <a:ext cx="1610690" cy="19507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02AD48-7FDF-AB34-3A4F-E89E00AA18ED}"/>
              </a:ext>
            </a:extLst>
          </p:cNvPr>
          <p:cNvSpPr txBox="1"/>
          <p:nvPr/>
        </p:nvSpPr>
        <p:spPr>
          <a:xfrm>
            <a:off x="1813361" y="5253198"/>
            <a:ext cx="4157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琪露诺听了都说好！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9EB0D1-4C14-771D-DD42-F44799FE5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321" y="5061598"/>
            <a:ext cx="3526679" cy="17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78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7A7C884-B1A9-C973-32AE-BE7200A827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1159" y="429583"/>
                <a:ext cx="10515600" cy="123352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b="1" dirty="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f.</a:t>
                </a:r>
                <a:r>
                  <a:rPr lang="zh-CN" altLang="en-US" b="1" dirty="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（生成的）线性空间：</a:t>
                </a:r>
                <a:endParaRPr lang="en-US" altLang="zh-CN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𝑽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𝒔𝒑𝒂𝒏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𝑳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7A7C884-B1A9-C973-32AE-BE7200A82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1159" y="429583"/>
                <a:ext cx="10515600" cy="1233521"/>
              </a:xfrm>
              <a:blipFill>
                <a:blip r:embed="rId2"/>
                <a:stretch>
                  <a:fillRect l="-1217" t="-83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75E60FF-34F8-38C7-E712-147DACB80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2" y="3451418"/>
            <a:ext cx="2785688" cy="15694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D26B83C-8B9A-84B0-B0B3-30CFB6747CF9}"/>
              </a:ext>
            </a:extLst>
          </p:cNvPr>
          <p:cNvSpPr txBox="1"/>
          <p:nvPr/>
        </p:nvSpPr>
        <p:spPr>
          <a:xfrm>
            <a:off x="5106256" y="2455523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线性空间，启动！</a:t>
            </a:r>
          </a:p>
        </p:txBody>
      </p:sp>
    </p:spTree>
    <p:extLst>
      <p:ext uri="{BB962C8B-B14F-4D97-AF65-F5344CB8AC3E}">
        <p14:creationId xmlns:p14="http://schemas.microsoft.com/office/powerpoint/2010/main" val="50432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7B62514-E672-45CB-9BA3-84BDBE0C8B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44376"/>
                <a:ext cx="10515600" cy="537593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3200" b="1" dirty="0">
                    <a:solidFill>
                      <a:srgbClr val="0000CC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4.</a:t>
                </a:r>
                <a:r>
                  <a:rPr lang="zh-CN" altLang="en-US" sz="3200" b="1" dirty="0">
                    <a:solidFill>
                      <a:srgbClr val="0000CC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线性空间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（核心）</a:t>
                </a:r>
                <a:endParaRPr lang="en-US" altLang="zh-CN" sz="32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1</a:t>
                </a: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）定义：线性运算（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八条运算律</a:t>
                </a:r>
                <a:r>
                  <a:rPr lang="en-US" altLang="zh-CN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+</a:t>
                </a: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对加法、数乘封闭）</a:t>
                </a:r>
                <a:endParaRPr lang="en-US" altLang="zh-CN" sz="28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2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）性质：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a.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零元唯一；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b.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负元唯一；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c.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𝜶</m:t>
                    </m:r>
                  </m:oMath>
                </a14:m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；</a:t>
                </a:r>
                <a:endParaRPr lang="en-US" altLang="zh-CN" sz="28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	  d.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𝟎</m:t>
                    </m:r>
                  </m:oMath>
                </a14:m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𝟎</m:t>
                    </m:r>
                  </m:oMath>
                </a14:m>
                <a:r>
                  <a:rPr lang="en-US" altLang="zh-CN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3</a:t>
                </a: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）子空间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𝑾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≤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𝑽</m:t>
                    </m:r>
                  </m:oMath>
                </a14:m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）</a:t>
                </a: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：</a:t>
                </a:r>
                <a:endParaRPr lang="en-US" altLang="zh-CN" sz="28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a.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定义：对加法、数乘封闭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b.</a:t>
                </a: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基与维数：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为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W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的</a:t>
                </a: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一组基，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𝒅𝒊𝒎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𝑾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𝒓</m:t>
                    </m:r>
                  </m:oMath>
                </a14:m>
                <a:endParaRPr lang="en-US" altLang="zh-CN" sz="28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		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𝒅𝒊𝒎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𝟎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𝒅𝒊𝒎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𝑾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≤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𝒅𝒊𝒎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𝑽</m:t>
                    </m:r>
                  </m:oMath>
                </a14:m>
                <a:r>
                  <a:rPr lang="en-US" altLang="zh-CN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zh-CN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 </a:t>
                </a: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注意维数是否有限</a:t>
                </a:r>
                <a:endParaRPr lang="en-US" altLang="zh-CN" sz="28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 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秩和维数的区别：对象</a:t>
                </a:r>
                <a:endParaRPr lang="en-US" altLang="zh-CN" sz="28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zh-CN" sz="28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7B62514-E672-45CB-9BA3-84BDBE0C8B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44376"/>
                <a:ext cx="10515600" cy="5375936"/>
              </a:xfrm>
              <a:blipFill>
                <a:blip r:embed="rId2"/>
                <a:stretch>
                  <a:fillRect l="-1507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9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E59DAC-8F9C-3C68-0FC0-4FECC23768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16209"/>
                <a:ext cx="10515600" cy="536075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3200" b="1" dirty="0">
                    <a:solidFill>
                      <a:srgbClr val="0000CC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4.</a:t>
                </a:r>
                <a:r>
                  <a:rPr lang="zh-CN" altLang="en-US" sz="3200" b="1" dirty="0">
                    <a:solidFill>
                      <a:srgbClr val="0000CC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线性空间</a:t>
                </a:r>
                <a:endParaRPr lang="en-US" altLang="zh-CN" sz="3200" b="1" dirty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4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）齐次线性方程组的解空间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𝑨𝑿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𝑶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𝑿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𝜼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𝜼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+…+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𝒏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𝒓</m:t>
                        </m:r>
                      </m:sub>
                    </m:sSub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𝜼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𝒏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𝒓</m:t>
                        </m:r>
                      </m:sub>
                    </m:sSub>
                  </m:oMath>
                </a14:m>
                <a:endParaRPr lang="en-US" altLang="zh-CN" sz="28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解空间维数公式：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𝒅𝒊𝒎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𝑨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𝒏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𝒓𝒂𝒏𝒌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𝑨</m:t>
                    </m:r>
                  </m:oMath>
                </a14:m>
                <a:endParaRPr lang="en-US" altLang="zh-CN" sz="28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𝜼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𝜼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𝜼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称为解空间的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一个</a:t>
                </a: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基础解系。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E59DAC-8F9C-3C68-0FC0-4FECC23768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16209"/>
                <a:ext cx="10515600" cy="5360754"/>
              </a:xfrm>
              <a:blipFill>
                <a:blip r:embed="rId2"/>
                <a:stretch>
                  <a:fillRect l="-1507" t="-2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F2A2DDD-CECB-0353-50CF-511AF334D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984" y="3966344"/>
            <a:ext cx="6084335" cy="10364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C86EC5-682D-5EBA-C69E-629E7AF15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284" y="3966344"/>
            <a:ext cx="15430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7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D6D382-CE06-478C-3938-7E27ADCB97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6105"/>
                <a:ext cx="10515600" cy="611083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3200" b="1" dirty="0">
                    <a:solidFill>
                      <a:srgbClr val="0000CC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4.</a:t>
                </a:r>
                <a:r>
                  <a:rPr lang="zh-CN" altLang="en-US" sz="3200" b="1" dirty="0">
                    <a:solidFill>
                      <a:srgbClr val="0000CC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线性空间</a:t>
                </a:r>
                <a:endParaRPr lang="en-US" altLang="zh-CN" sz="3200" b="1" dirty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5</a:t>
                </a: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）非齐次线性方程组的解集的结构</a:t>
                </a:r>
                <a:endParaRPr lang="en-US" altLang="zh-CN" sz="28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a.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𝑨𝑿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𝑩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𝑩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≠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𝑶</m:t>
                        </m:r>
                      </m:e>
                    </m:d>
                    <m:r>
                      <a:rPr lang="zh-CN" altLang="en-US" b="1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有解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⇔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𝒓𝒂𝒏𝒌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𝒓𝒂𝒏𝒌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𝑨</m:t>
                        </m:r>
                      </m:e>
                    </m:acc>
                  </m:oMath>
                </a14:m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b.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导出组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𝑨𝑿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𝑶</m:t>
                    </m:r>
                  </m:oMath>
                </a14:m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𝑨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𝜸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𝑨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𝜸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𝜼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𝑨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𝑶</m:t>
                    </m:r>
                  </m:oMath>
                </a14:m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𝜼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𝑨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𝜸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𝜼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𝑩</m:t>
                    </m:r>
                  </m:oMath>
                </a14:m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 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导出组的通解和特解叠加：</a:t>
                </a:r>
                <a:endParaRPr lang="en-US" altLang="zh-CN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	</a:t>
                </a:r>
                <a:r>
                  <a:rPr lang="en-US" altLang="zh-CN" b="1" dirty="0">
                    <a:ea typeface="华文细黑" panose="02010600040101010101" pitchFamily="2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𝑨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𝜸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⇒∃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𝜼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𝜼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𝜸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𝜼</m:t>
                    </m:r>
                  </m:oMath>
                </a14:m>
                <a:endParaRPr lang="en-US" altLang="zh-CN" b="1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ea typeface="Cambria Math" panose="02040503050406030204" pitchFamily="18" charset="0"/>
                    <a:cs typeface="Arial" panose="020B0604020202020204" pitchFamily="34" charset="0"/>
                  </a:rPr>
                  <a:t>	</a:t>
                </a:r>
                <a:r>
                  <a:rPr lang="zh-CN" altLang="en-US" b="1" dirty="0">
                    <a:ea typeface="Cambria Math" panose="02040503050406030204" pitchFamily="18" charset="0"/>
                    <a:cs typeface="Arial" panose="020B0604020202020204" pitchFamily="34" charset="0"/>
                  </a:rPr>
                  <a:t>注：特解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𝒅𝒊𝒎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𝑳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𝜼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𝜼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≠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𝒅𝒊𝒎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</m:oMath>
                </a14:m>
                <a:endParaRPr lang="en-US" altLang="zh-CN" b="1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c.</a:t>
                </a: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非齐次线性方程组的解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集</a:t>
                </a: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的秩：</a:t>
                </a:r>
                <a:endParaRPr lang="en-US" altLang="zh-CN" sz="28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𝒓𝒂𝒏𝒌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𝑾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𝑨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𝑩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𝒏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𝒓𝒂𝒏𝒌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𝟏</m:t>
                    </m:r>
                  </m:oMath>
                </a14:m>
                <a:endParaRPr lang="en-US" altLang="zh-CN" sz="28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 </a:t>
                </a: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注意：非齐次线性方程组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没有解空间</a:t>
                </a: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！</a:t>
                </a:r>
                <a:endParaRPr lang="en-US" altLang="zh-CN" sz="28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D6D382-CE06-478C-3938-7E27ADCB97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6105"/>
                <a:ext cx="10515600" cy="6110831"/>
              </a:xfrm>
              <a:blipFill>
                <a:blip r:embed="rId2"/>
                <a:stretch>
                  <a:fillRect l="-1507" t="-2096" b="-36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68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9213A1-15A9-8EB0-B870-548075AA12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19748"/>
                <a:ext cx="10515600" cy="576877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3200" b="1" dirty="0">
                    <a:solidFill>
                      <a:srgbClr val="0000CC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4.</a:t>
                </a:r>
                <a:r>
                  <a:rPr lang="zh-CN" altLang="en-US" sz="3200" b="1" dirty="0">
                    <a:solidFill>
                      <a:srgbClr val="0000CC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线性空间</a:t>
                </a:r>
                <a:endParaRPr lang="en-US" altLang="zh-CN" sz="3200" b="1" dirty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6</a:t>
                </a: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）同构与同态</a:t>
                </a:r>
                <a:endParaRPr lang="en-US" altLang="zh-CN" sz="28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a.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同构 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: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保线性运算，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一一映射</a:t>
                </a:r>
                <a:endParaRPr lang="en-US" altLang="zh-CN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 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性质：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𝟎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𝟎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𝝈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𝜶</m:t>
                        </m:r>
                      </m:e>
                    </m:d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=−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𝝈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，线性相关性可互推，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	     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映射把基映射到基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b.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同态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𝝋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: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 保线性运算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e.g.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压缩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 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性质：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𝟎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𝟎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𝝈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𝜶</m:t>
                        </m:r>
                      </m:e>
                    </m:d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=−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𝝈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，线性相关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线性相关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注：当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𝑽</m:t>
                    </m:r>
                  </m:oMath>
                </a14:m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时，称为自同构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/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态。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𝒅𝒊𝒎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𝑭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同构（坐标映射）。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可以从几何角度理解同构和同态。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9213A1-15A9-8EB0-B870-548075AA12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19748"/>
                <a:ext cx="10515600" cy="5768778"/>
              </a:xfrm>
              <a:blipFill>
                <a:blip r:embed="rId2"/>
                <a:stretch>
                  <a:fillRect l="-1507" t="-2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37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14DD44-230D-9144-1F3F-E45258A7AD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6368" y="234697"/>
                <a:ext cx="10515600" cy="638860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3200" b="1" dirty="0">
                    <a:solidFill>
                      <a:srgbClr val="0000CC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4.</a:t>
                </a:r>
                <a:r>
                  <a:rPr lang="zh-CN" altLang="en-US" sz="3200" b="1" dirty="0">
                    <a:solidFill>
                      <a:srgbClr val="0000CC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线性空间</a:t>
                </a:r>
                <a:endParaRPr lang="en-US" altLang="zh-CN" sz="3200" b="1" dirty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7</a:t>
                </a: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）子空间的交与和</a:t>
                </a:r>
                <a:r>
                  <a:rPr lang="en-US" altLang="zh-CN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𝑰</m:t>
                    </m:r>
                  </m:oMath>
                </a14:m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为指标集</a:t>
                </a:r>
                <a:endParaRPr lang="en-US" altLang="zh-CN" sz="28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a.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交：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𝑼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⋂"/>
                        <m:supHide m:val="on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𝑰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𝑰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 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和：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𝑼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𝑰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={</m:t>
                    </m:r>
                    <m:nary>
                      <m:naryPr>
                        <m:chr m:val="∑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𝒕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𝜷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,∀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≤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}</m:t>
                    </m:r>
                  </m:oMath>
                </a14:m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如何快速找到和空间？合并基。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b.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性质：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𝑾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≤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𝑾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≤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𝑾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≤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⋂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b="1" dirty="0">
                  <a:latin typeface="华文细黑" panose="02010600040101010101" pitchFamily="2" charset="-122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	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𝑾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≥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𝑾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≥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𝑾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≤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𝒅𝒊𝒎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𝒅𝒊𝒎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𝒅𝒊𝒎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𝒅𝒊𝒎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⋂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c.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直和：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,∃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	  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⨁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 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常用判定方法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：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0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分解唯一，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∩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≠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𝒋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𝒋</m:t>
                            </m:r>
                          </m:sub>
                        </m:sSub>
                      </m:e>
                    </m:nary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𝒅𝒊𝒎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𝒅𝒊𝒎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𝒅𝒊𝒎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14DD44-230D-9144-1F3F-E45258A7A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368" y="234697"/>
                <a:ext cx="10515600" cy="6388606"/>
              </a:xfrm>
              <a:blipFill>
                <a:blip r:embed="rId2"/>
                <a:stretch>
                  <a:fillRect l="-1449" t="-20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71BE11B-85FA-48FA-5A32-05297D67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796" y="558299"/>
            <a:ext cx="1889434" cy="208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3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6C4CB2-62E0-1AD5-ABCB-1411777FB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4039" y="1455875"/>
            <a:ext cx="6022868" cy="9973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7200" b="1" dirty="0">
                <a:solidFill>
                  <a:srgbClr val="9900CC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Any question</a:t>
            </a:r>
            <a:r>
              <a:rPr lang="zh-CN" altLang="en-US" sz="7200" b="1" dirty="0">
                <a:solidFill>
                  <a:srgbClr val="9900CC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804055-0203-7835-14C9-991825885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719" y="4615132"/>
            <a:ext cx="2357154" cy="22428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39E296-E8D0-8EFE-A02A-BF5C7473A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72" y="2535424"/>
            <a:ext cx="2239338" cy="3251804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CB34E711-3B2C-3133-9871-3F7516716C1E}"/>
              </a:ext>
            </a:extLst>
          </p:cNvPr>
          <p:cNvSpPr/>
          <p:nvPr/>
        </p:nvSpPr>
        <p:spPr>
          <a:xfrm>
            <a:off x="3462390" y="680557"/>
            <a:ext cx="7654247" cy="271237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301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833571-8CBA-E0D2-BB91-B3538974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71" y="144196"/>
            <a:ext cx="2776442" cy="1236609"/>
          </a:xfrm>
        </p:spPr>
        <p:txBody>
          <a:bodyPr/>
          <a:lstStyle/>
          <a:p>
            <a:r>
              <a:rPr lang="zh-CN" altLang="en-US" sz="4400" b="1" dirty="0">
                <a:solidFill>
                  <a:srgbClr val="9900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二、例题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2E93743-00FE-83FE-966C-60F6E355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49" y="1433273"/>
            <a:ext cx="8414352" cy="5554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1416D2-63F0-0A08-672B-A1950FB9D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71" y="2277123"/>
            <a:ext cx="9932066" cy="337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4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EF833A-9E19-49AB-BAEF-23207A79B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49" y="519510"/>
            <a:ext cx="9969533" cy="22091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54357C-E27C-DEE7-611F-B0665F29A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03" y="3429000"/>
            <a:ext cx="10024665" cy="180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9769302-AFBF-E8D9-8787-9DEE2FCC8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86" y="128570"/>
            <a:ext cx="7884890" cy="60574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30651F-076D-746C-D29C-005C59694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903" y="6284200"/>
            <a:ext cx="9060762" cy="34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47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6F770-5ACC-E54D-62B8-28ACD3A80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69" y="2766218"/>
            <a:ext cx="10515600" cy="1325563"/>
          </a:xfrm>
        </p:spPr>
        <p:txBody>
          <a:bodyPr>
            <a:no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6000" b="1" dirty="0">
                <a:solidFill>
                  <a:srgbClr val="0000CC"/>
                </a:solidFill>
                <a:ea typeface="隶书" panose="02010509060101010101" pitchFamily="49" charset="-122"/>
                <a:cs typeface="Times New Roman" panose="02020603050405020304" pitchFamily="18" charset="0"/>
              </a:rPr>
              <a:t>复习步骤</a:t>
            </a:r>
            <a:br>
              <a:rPr lang="zh-CN" altLang="en-US" sz="6000" b="1" dirty="0">
                <a:solidFill>
                  <a:srgbClr val="0000CC"/>
                </a:solidFill>
                <a:ea typeface="隶书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4800" b="1" dirty="0">
                <a:solidFill>
                  <a:srgbClr val="9900CC"/>
                </a:solidFill>
                <a:ea typeface="隶书" panose="020105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4800" b="1" dirty="0">
                <a:solidFill>
                  <a:srgbClr val="9900CC"/>
                </a:solidFill>
                <a:ea typeface="隶书" panose="02010509060101010101" pitchFamily="49" charset="-122"/>
                <a:cs typeface="Times New Roman" panose="02020603050405020304" pitchFamily="18" charset="0"/>
              </a:rPr>
              <a:t>往年题</a:t>
            </a:r>
            <a:r>
              <a:rPr lang="en-US" altLang="zh-CN" sz="4800" b="1" dirty="0">
                <a:solidFill>
                  <a:srgbClr val="9900CC"/>
                </a:solidFill>
                <a:ea typeface="隶书" panose="02010509060101010101" pitchFamily="49" charset="-122"/>
                <a:cs typeface="Times New Roman" panose="02020603050405020304" pitchFamily="18" charset="0"/>
              </a:rPr>
              <a:t>;</a:t>
            </a:r>
            <a:br>
              <a:rPr lang="en-US" altLang="zh-CN" sz="4800" b="1" dirty="0">
                <a:solidFill>
                  <a:srgbClr val="9900CC"/>
                </a:solidFill>
                <a:ea typeface="隶书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4800" b="1" dirty="0">
                <a:solidFill>
                  <a:srgbClr val="9900CC"/>
                </a:solidFill>
                <a:ea typeface="隶书" panose="020105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4800" b="1" dirty="0">
                <a:solidFill>
                  <a:srgbClr val="9900CC"/>
                </a:solidFill>
                <a:ea typeface="隶书" panose="02010509060101010101" pitchFamily="49" charset="-122"/>
                <a:cs typeface="Times New Roman" panose="02020603050405020304" pitchFamily="18" charset="0"/>
              </a:rPr>
              <a:t>课件、教材例题</a:t>
            </a:r>
            <a:r>
              <a:rPr lang="en-US" altLang="zh-CN" sz="4800" b="1" dirty="0">
                <a:solidFill>
                  <a:srgbClr val="9900CC"/>
                </a:solidFill>
                <a:ea typeface="隶书" panose="02010509060101010101" pitchFamily="49" charset="-122"/>
                <a:cs typeface="Times New Roman" panose="02020603050405020304" pitchFamily="18" charset="0"/>
              </a:rPr>
              <a:t>;</a:t>
            </a:r>
            <a:br>
              <a:rPr lang="en-US" altLang="zh-CN" sz="4800" b="1" dirty="0">
                <a:solidFill>
                  <a:srgbClr val="9900CC"/>
                </a:solidFill>
                <a:ea typeface="隶书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4800" b="1" dirty="0">
                <a:solidFill>
                  <a:srgbClr val="9900CC"/>
                </a:solidFill>
                <a:ea typeface="隶书" panose="020105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4800" b="1" dirty="0">
                <a:solidFill>
                  <a:srgbClr val="9900CC"/>
                </a:solidFill>
                <a:ea typeface="隶书" panose="02010509060101010101" pitchFamily="49" charset="-122"/>
                <a:cs typeface="Times New Roman" panose="02020603050405020304" pitchFamily="18" charset="0"/>
              </a:rPr>
              <a:t>习题课、作业</a:t>
            </a:r>
            <a:r>
              <a:rPr lang="en-US" altLang="zh-CN" sz="4800" b="1" dirty="0">
                <a:solidFill>
                  <a:srgbClr val="9900CC"/>
                </a:solidFill>
                <a:ea typeface="隶书" panose="02010509060101010101" pitchFamily="49" charset="-122"/>
                <a:cs typeface="Times New Roman" panose="02020603050405020304" pitchFamily="18" charset="0"/>
              </a:rPr>
              <a:t>;</a:t>
            </a:r>
            <a:br>
              <a:rPr lang="zh-CN" altLang="en-US" sz="4800" b="1" dirty="0">
                <a:solidFill>
                  <a:srgbClr val="9900CC"/>
                </a:solidFill>
                <a:ea typeface="隶书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4800" b="1" dirty="0">
                <a:solidFill>
                  <a:srgbClr val="9900CC"/>
                </a:solidFill>
                <a:ea typeface="隶书" panose="020105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en-US" sz="4800" b="1" dirty="0">
                <a:solidFill>
                  <a:srgbClr val="9900CC"/>
                </a:solidFill>
                <a:ea typeface="隶书" panose="02010509060101010101" pitchFamily="49" charset="-122"/>
                <a:cs typeface="Times New Roman" panose="02020603050405020304" pitchFamily="18" charset="0"/>
              </a:rPr>
              <a:t>全面复习、查漏补缺</a:t>
            </a:r>
            <a:r>
              <a:rPr lang="en-US" altLang="zh-CN" sz="4800" b="1" dirty="0">
                <a:solidFill>
                  <a:srgbClr val="9900CC"/>
                </a:solidFill>
                <a:ea typeface="隶书" panose="02010509060101010101" pitchFamily="49" charset="-122"/>
                <a:cs typeface="Times New Roman" panose="02020603050405020304" pitchFamily="18" charset="0"/>
              </a:rPr>
              <a:t>.</a:t>
            </a:r>
            <a:br>
              <a:rPr lang="en-US" altLang="zh-CN" sz="4800" b="1" dirty="0">
                <a:solidFill>
                  <a:srgbClr val="9900CC"/>
                </a:solidFill>
                <a:ea typeface="隶书" panose="02010509060101010101" pitchFamily="49" charset="-122"/>
                <a:cs typeface="Times New Roman" panose="02020603050405020304" pitchFamily="18" charset="0"/>
              </a:rPr>
            </a:b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551742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2766DA3-9B83-DF21-57EA-14B84952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67" y="290212"/>
            <a:ext cx="11022523" cy="9998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D274E0-4746-AD6B-145F-2F9EA3715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473" y="1409184"/>
            <a:ext cx="9601109" cy="11805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9A24CF-EB30-4273-B587-F060060AA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650" y="2798454"/>
            <a:ext cx="7313381" cy="24608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8C9E91-C9B9-3510-E605-B26795171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119" y="5611767"/>
            <a:ext cx="9445463" cy="6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7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3AF4988-F23E-D57D-AAC6-9F752088A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74" y="960509"/>
            <a:ext cx="8370533" cy="32677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D2BED5C-4993-D78D-2260-9DBDFB5C521E}"/>
              </a:ext>
            </a:extLst>
          </p:cNvPr>
          <p:cNvSpPr txBox="1"/>
          <p:nvPr/>
        </p:nvSpPr>
        <p:spPr>
          <a:xfrm>
            <a:off x="2503860" y="489112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太难算了，这种题应该灭绝！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66FB49-3711-AED5-B36B-70DC4F68D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847" y="2777657"/>
            <a:ext cx="2630298" cy="178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3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AEF7DC-D9D8-EC84-FACD-D8A6562EA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5" y="690565"/>
            <a:ext cx="10979848" cy="14387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9AE180A-A935-D6EC-85DD-10CE382B0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24" y="2523760"/>
            <a:ext cx="10323867" cy="337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6BF76B3-6C7D-4749-5586-0780E0F1A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97" y="448750"/>
            <a:ext cx="11177255" cy="10235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26E21A-6BB1-F2D3-E643-4A320CA83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16" y="2596256"/>
            <a:ext cx="11072718" cy="10595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72678C6-EF5F-6D10-3032-A0842B0BF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68" y="1460924"/>
            <a:ext cx="9894312" cy="10595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2DF5EF-C814-585F-0B19-31C6F300F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561" y="3731588"/>
            <a:ext cx="9582584" cy="12750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D0C901-EAAA-4CB4-EAD5-CB1B2FCBE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482" y="4668150"/>
            <a:ext cx="9629786" cy="186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0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4075E38-0538-1E06-28FD-347FD5B54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88" y="335007"/>
            <a:ext cx="10244691" cy="107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0292AD-3F1E-9B6E-040D-0563AC949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25" y="1467414"/>
            <a:ext cx="10289597" cy="49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8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FE53315-8F22-E2CC-0AF5-FFBBDD28A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01" y="480412"/>
            <a:ext cx="8834732" cy="50383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C7A7868-3EBD-D420-99AE-0838DAD4A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36" y="1348617"/>
            <a:ext cx="10286527" cy="16768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837C62-3ADA-D5F0-7DED-E149CD79C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31" y="3429000"/>
            <a:ext cx="9371538" cy="29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6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3E5DC887-653B-93C8-738A-F378C7DC1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43" y="290588"/>
            <a:ext cx="8910913" cy="627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68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B8474EF-CF60-43FE-C9AC-268D69DC2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52" y="4797161"/>
            <a:ext cx="8834262" cy="16527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D3B664-FBA3-436C-971D-8CF40041B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286" y="315970"/>
            <a:ext cx="8855441" cy="457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81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DE33C2E-CDD0-2B3F-E8A9-2AEF61265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57" y="2411778"/>
            <a:ext cx="11407486" cy="29117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9110BF-689A-0C7D-889A-BEFAF8DFE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24"/>
          <a:stretch/>
        </p:blipFill>
        <p:spPr>
          <a:xfrm>
            <a:off x="380986" y="391627"/>
            <a:ext cx="11066176" cy="99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85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F3F747-8063-B9BB-5A7C-F7C1739C0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104" y="536053"/>
            <a:ext cx="9208744" cy="924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1C21A8E-F343-D951-B54F-C438F0ADD965}"/>
              </a:ext>
            </a:extLst>
          </p:cNvPr>
          <p:cNvSpPr txBox="1"/>
          <p:nvPr/>
        </p:nvSpPr>
        <p:spPr>
          <a:xfrm flipH="1">
            <a:off x="315745" y="116602"/>
            <a:ext cx="1169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2.7</a:t>
            </a:r>
            <a:endParaRPr lang="zh-CN" altLang="en-US" sz="40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CD873D-8AF2-B59E-802E-56D950F68E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40"/>
          <a:stretch/>
        </p:blipFill>
        <p:spPr>
          <a:xfrm>
            <a:off x="1023666" y="1880004"/>
            <a:ext cx="10144667" cy="415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57787-F8CD-CA9E-331A-067C4B12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628"/>
            <a:ext cx="10515600" cy="1325563"/>
          </a:xfrm>
        </p:spPr>
        <p:txBody>
          <a:bodyPr/>
          <a:lstStyle/>
          <a:p>
            <a:r>
              <a:rPr lang="en-US" altLang="zh-CN" sz="4400" b="1" dirty="0">
                <a:solidFill>
                  <a:srgbClr val="9900CC"/>
                </a:solidFill>
                <a:ea typeface="隶书" panose="02010509060101010101" pitchFamily="49" charset="-122"/>
                <a:cs typeface="Times New Roman" panose="02020603050405020304" pitchFamily="18" charset="0"/>
              </a:rPr>
              <a:t>O. </a:t>
            </a:r>
            <a:r>
              <a:rPr lang="zh-CN" altLang="en-US" b="1" dirty="0">
                <a:solidFill>
                  <a:srgbClr val="9900CC"/>
                </a:solidFill>
                <a:ea typeface="隶书" panose="02010509060101010101" pitchFamily="49" charset="-122"/>
                <a:cs typeface="Times New Roman" panose="02020603050405020304" pitchFamily="18" charset="0"/>
              </a:rPr>
              <a:t>前言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D9175-6351-6959-5359-EE2AB059B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001"/>
            <a:ext cx="10515600" cy="4832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关于答题规范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1.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少写“易得”“显然”之类的话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2.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最好不要直接使用习题里的结论，请用定理或结论显然的例题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3.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把判卷人当傻子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4.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字迹清晰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75A622-50C9-F200-E84A-37B6E41CE7B1}"/>
              </a:ext>
            </a:extLst>
          </p:cNvPr>
          <p:cNvSpPr txBox="1"/>
          <p:nvPr/>
        </p:nvSpPr>
        <p:spPr>
          <a:xfrm>
            <a:off x="838200" y="4141857"/>
            <a:ext cx="60970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关于期中模拟考：不要太当回事</a:t>
            </a:r>
            <a:endParaRPr lang="en-US" altLang="zh-CN" sz="2800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C96F18-C9E5-7F99-A051-0E9E41922614}"/>
              </a:ext>
            </a:extLst>
          </p:cNvPr>
          <p:cNvSpPr txBox="1"/>
          <p:nvPr/>
        </p:nvSpPr>
        <p:spPr>
          <a:xfrm>
            <a:off x="838199" y="4941945"/>
            <a:ext cx="96681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关于考试状态：遇到不会的题就跳，时间可能比较紧</a:t>
            </a:r>
          </a:p>
        </p:txBody>
      </p:sp>
    </p:spTree>
    <p:extLst>
      <p:ext uri="{BB962C8B-B14F-4D97-AF65-F5344CB8AC3E}">
        <p14:creationId xmlns:p14="http://schemas.microsoft.com/office/powerpoint/2010/main" val="382297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A0D24F5-E18B-B137-FA56-C5B3B74C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70" y="699850"/>
            <a:ext cx="10919260" cy="9755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2EF631-1E00-90B0-B6D2-96D96C14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91" y="2918385"/>
            <a:ext cx="10922274" cy="188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3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0211631-1E69-C377-EE72-9B6A4667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68" y="776200"/>
            <a:ext cx="7699393" cy="519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12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645789A-5573-5BFE-3024-358953629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562" y="567043"/>
            <a:ext cx="9100875" cy="57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8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4823CEC-9003-3256-2285-070D32600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38" y="2996336"/>
            <a:ext cx="8784737" cy="25714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009130-C632-72B1-1872-08EC3A6A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488" y="761257"/>
            <a:ext cx="9227685" cy="223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78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3FEBBE-C9BE-25F7-6651-76F1AE068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56" y="460975"/>
            <a:ext cx="9649476" cy="25277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44135B-6FB1-6EE8-FDD1-DE42C497D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314" y="3429000"/>
            <a:ext cx="9079359" cy="15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1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0FFD99E-1BCB-9937-0488-5BB5983C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20" y="694856"/>
            <a:ext cx="10479921" cy="18765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18F8ACB-9ED5-8130-E676-57110644C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17" y="3130908"/>
            <a:ext cx="10294273" cy="108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2C789CA-72F5-AD61-799C-71DB5B8A7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566" y="300938"/>
            <a:ext cx="10081905" cy="17058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9965495-470E-C852-01F6-FEBF1F881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37" y="2134555"/>
            <a:ext cx="10081905" cy="9791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7B31EB2-57EC-8F4D-4E02-B6DDBBA4A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758" y="3113695"/>
            <a:ext cx="8974443" cy="34433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EC4DE0-F234-5027-2471-3B20BC51203C}"/>
              </a:ext>
            </a:extLst>
          </p:cNvPr>
          <p:cNvSpPr txBox="1"/>
          <p:nvPr/>
        </p:nvSpPr>
        <p:spPr>
          <a:xfrm>
            <a:off x="275138" y="173153"/>
            <a:ext cx="12713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2.8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75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F3E94E1-0C74-BE21-798F-A0D3AC587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03" y="500146"/>
            <a:ext cx="10313394" cy="7824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F85079-1A6B-0815-E65A-266548A37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53" y="1827293"/>
            <a:ext cx="10529693" cy="22660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1A80AE-98B3-3220-FF7A-824D15DC8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07" y="4186768"/>
            <a:ext cx="11323336" cy="18902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E2B70A2-B7AC-ACCA-856D-5CDEF9B3FD85}"/>
              </a:ext>
            </a:extLst>
          </p:cNvPr>
          <p:cNvSpPr txBox="1"/>
          <p:nvPr/>
        </p:nvSpPr>
        <p:spPr>
          <a:xfrm>
            <a:off x="3737380" y="109402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空间直角坐标系，画图！</a:t>
            </a:r>
          </a:p>
        </p:txBody>
      </p:sp>
    </p:spTree>
    <p:extLst>
      <p:ext uri="{BB962C8B-B14F-4D97-AF65-F5344CB8AC3E}">
        <p14:creationId xmlns:p14="http://schemas.microsoft.com/office/powerpoint/2010/main" val="347217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C3BDB7-33D2-C868-F1E4-E54CE638EB19}"/>
              </a:ext>
            </a:extLst>
          </p:cNvPr>
          <p:cNvSpPr txBox="1"/>
          <p:nvPr/>
        </p:nvSpPr>
        <p:spPr>
          <a:xfrm>
            <a:off x="331393" y="349804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40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期中模拟题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74C9F1-A49D-B6D0-33FA-4828E4366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69" y="1333850"/>
            <a:ext cx="9789940" cy="20132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3E9C0E-894A-C7DB-425D-168537248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33" y="3673515"/>
            <a:ext cx="9452893" cy="168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6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05EBDC-34CC-4A64-61D7-C01C29BA3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00" y="571944"/>
            <a:ext cx="10035799" cy="13407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2FD41A-4A56-363E-BB3E-A64DBD552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00" y="2122343"/>
            <a:ext cx="10486430" cy="19893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349122-375A-E0CF-8DAD-7250A1DC3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53" y="4321394"/>
            <a:ext cx="9827145" cy="16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3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9B9E7-CE3E-CD3B-F84C-CA9FA79D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83" y="2766218"/>
            <a:ext cx="10515600" cy="1325563"/>
          </a:xfrm>
        </p:spPr>
        <p:txBody>
          <a:bodyPr>
            <a:no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6600" b="1" dirty="0">
                <a:solidFill>
                  <a:srgbClr val="9900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目录</a:t>
            </a:r>
            <a:br>
              <a:rPr lang="en-US" altLang="zh-CN" sz="6600" b="1" dirty="0">
                <a:solidFill>
                  <a:srgbClr val="9900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</a:br>
            <a:r>
              <a:rPr lang="zh-CN" altLang="en-US" sz="6600" b="1" dirty="0">
                <a:solidFill>
                  <a:srgbClr val="9900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一、知识回顾</a:t>
            </a:r>
            <a:br>
              <a:rPr lang="en-US" altLang="zh-CN" sz="6600" b="1" dirty="0">
                <a:solidFill>
                  <a:srgbClr val="9900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</a:br>
            <a:r>
              <a:rPr lang="zh-CN" altLang="en-US" sz="6600" b="1" dirty="0">
                <a:solidFill>
                  <a:srgbClr val="9900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二、例题</a:t>
            </a:r>
            <a:br>
              <a:rPr lang="en-US" altLang="zh-CN" sz="4800" b="1" dirty="0">
                <a:solidFill>
                  <a:srgbClr val="9900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</a:b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872596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AEDC169-E3D0-AC54-03EB-82E8B15E7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08" y="496219"/>
            <a:ext cx="10431848" cy="9628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0832BF9-1E55-7B3F-DBA8-498183F50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88" y="2357125"/>
            <a:ext cx="10838223" cy="40046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971F03-3FF0-E165-4FC8-34400F4C1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098" y="1514586"/>
            <a:ext cx="6784440" cy="7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2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796B89-AEA2-0CD5-BB31-8FB69891F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85" y="2194750"/>
            <a:ext cx="9085708" cy="300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60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028403-A90E-E1B0-69CB-5750FE6EB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90" y="510575"/>
            <a:ext cx="9793593" cy="11482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8714EE-B63D-8903-3171-46B5B2BA5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023" y="2048978"/>
            <a:ext cx="9643953" cy="429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8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575661-7AE6-0875-D7F4-9C26E0FA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88" y="226079"/>
            <a:ext cx="10104408" cy="16825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DFE09F-776B-E5B0-1006-9AF9DED6D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12" y="2068755"/>
            <a:ext cx="8486825" cy="465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6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82935CA-1C76-6ED7-2405-5C47D0925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83" y="318984"/>
            <a:ext cx="10447710" cy="31837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470E33F-0C1E-DEBC-D862-7B62B0654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53" y="3707732"/>
            <a:ext cx="3193058" cy="283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9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40CEBEC-BF9A-927F-6982-FA075907F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82" y="2054731"/>
            <a:ext cx="9982235" cy="468070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26EBAFA-BE3F-1528-0884-A58068FCC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99" y="122565"/>
            <a:ext cx="10070118" cy="175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93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0F1DA3B-032D-F466-5FBE-798B1DC42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77" y="647926"/>
            <a:ext cx="9943868" cy="516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28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2D2EEB-1716-18C0-5D96-8CA9DCF9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24" y="903459"/>
            <a:ext cx="9604384" cy="45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53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41B77-7691-98EE-A08E-6C0F6D20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 dirty="0">
                <a:solidFill>
                  <a:srgbClr val="9900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为什么要学习高等代数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6C4490-4CA6-095A-6530-83F4E66FD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82200"/>
            <a:ext cx="10515600" cy="16033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数学：多元微积分，抽象代数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物理：算符，对称性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计算机：机器学习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20850E-24A3-7228-695B-210EFBBD3825}"/>
              </a:ext>
            </a:extLst>
          </p:cNvPr>
          <p:cNvSpPr txBox="1"/>
          <p:nvPr/>
        </p:nvSpPr>
        <p:spPr>
          <a:xfrm>
            <a:off x="838200" y="1690688"/>
            <a:ext cx="449353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高等代数</a:t>
            </a:r>
            <a:r>
              <a:rPr lang="en-US" altLang="zh-CN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——</a:t>
            </a: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解线性方程组</a:t>
            </a:r>
            <a:endParaRPr lang="en-US" altLang="zh-CN" sz="2800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r>
              <a:rPr lang="en-US" altLang="zh-CN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-</a:t>
            </a: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线性空间</a:t>
            </a:r>
            <a:endParaRPr lang="en-US" altLang="zh-CN" sz="2800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r>
              <a:rPr lang="en-US" altLang="zh-CN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-</a:t>
            </a: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矩阵</a:t>
            </a:r>
            <a:endParaRPr lang="en-US" altLang="zh-CN" sz="2800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r>
              <a:rPr lang="en-US" altLang="zh-CN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-</a:t>
            </a: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多项式</a:t>
            </a:r>
            <a:endParaRPr lang="en-US" altLang="zh-CN" sz="2800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endParaRPr lang="zh-CN" altLang="en-US" sz="2800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D192B5-C9E7-794C-7DBB-BCCADEF64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" r="12002" b="14695"/>
          <a:stretch/>
        </p:blipFill>
        <p:spPr>
          <a:xfrm>
            <a:off x="6955604" y="415469"/>
            <a:ext cx="3513762" cy="223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59ACD4-6C00-2F7B-70F6-112CB978B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702" y="0"/>
            <a:ext cx="6887538" cy="68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4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D6698-8775-00FF-D717-E5E403574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591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800" b="1" dirty="0">
                <a:solidFill>
                  <a:srgbClr val="9900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一、知识回顾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AA50352-2720-0473-3D5E-8811D220D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5" y="1239648"/>
            <a:ext cx="11328741" cy="33507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2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1.</a:t>
            </a:r>
            <a:r>
              <a:rPr lang="zh-CN" altLang="en-US" sz="32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解析几何</a:t>
            </a:r>
            <a:endParaRPr lang="en-US" altLang="zh-CN" sz="32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）笛卡尔坐标系和笛卡尔积</a:t>
            </a:r>
            <a:endParaRPr lang="en-US" altLang="zh-CN" sz="2800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2</a:t>
            </a: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）几何向量的运算：加法，内积（点乘），外积（叉乘），混合积</a:t>
            </a:r>
            <a:endParaRPr lang="en-US" altLang="zh-CN" sz="2800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几何意义</a:t>
            </a: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：投影，面积，体积</a:t>
            </a:r>
            <a:endParaRPr lang="en-US" altLang="zh-CN" sz="2800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（外积和混合积使用行列式记忆）</a:t>
            </a:r>
            <a:endParaRPr lang="en-US" altLang="zh-CN" sz="2800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方向余弦</a:t>
            </a:r>
            <a:endParaRPr lang="en-US" altLang="zh-CN" sz="2800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800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9A96F2-3314-E776-ACAB-5D1D23D3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918" y="3227066"/>
            <a:ext cx="3127785" cy="324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F51BE7-4B47-01CA-3DAE-DF661020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622" y="2497670"/>
            <a:ext cx="4402723" cy="1212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7200" b="1" dirty="0">
                <a:solidFill>
                  <a:srgbClr val="9900CC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j-cs"/>
              </a:rPr>
              <a:t>谢谢大家！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6BCEB1-4AA8-436B-761B-4F46BAD59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741" y="4458984"/>
            <a:ext cx="2521258" cy="239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03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E1B43-11E2-F92B-C1B0-EBF4BA050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879" y="101046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2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1.</a:t>
            </a:r>
            <a:r>
              <a:rPr lang="zh-CN" altLang="en-US" sz="32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解析几何</a:t>
            </a:r>
            <a:endParaRPr lang="en-US" altLang="zh-CN" sz="3200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）直线方程与平面方程</a:t>
            </a:r>
            <a:endParaRPr lang="en-US" altLang="zh-CN" sz="2800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直线：向量式，参数式，</a:t>
            </a:r>
            <a:r>
              <a:rPr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对称式</a:t>
            </a: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，两点式，一般式（两个平面方程联立，取交线）</a:t>
            </a:r>
            <a:endParaRPr lang="en-US" altLang="zh-CN" sz="2800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平面：向量式，</a:t>
            </a:r>
            <a:r>
              <a:rPr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点法式</a:t>
            </a: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，截距式，一般式</a:t>
            </a:r>
            <a:endParaRPr lang="en-US" altLang="zh-CN" sz="2800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注意对应的向量</a:t>
            </a:r>
            <a:endParaRPr lang="en-US" altLang="zh-CN" sz="2800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4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）与代数的联系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——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解线性方程组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17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C71B992-0020-EE43-DEDF-445290C36D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6849"/>
                <a:ext cx="10515600" cy="607258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3200" b="1" dirty="0">
                    <a:solidFill>
                      <a:srgbClr val="0000CC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2.</a:t>
                </a:r>
                <a:r>
                  <a:rPr lang="zh-CN" altLang="en-US" sz="3200" b="1" dirty="0">
                    <a:solidFill>
                      <a:srgbClr val="0000CC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解线性方程组</a:t>
                </a:r>
                <a:endParaRPr lang="en-US" altLang="zh-CN" sz="3200" b="1" dirty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1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）数域：运算封闭，零元和单位元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 e.g.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</m:rad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…</m:t>
                    </m:r>
                  </m:oMath>
                </a14:m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2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）矩阵初步：定义，（迹，转置）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3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）线性方程组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𝑨𝑿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𝑩</m:t>
                    </m:r>
                  </m:oMath>
                </a14:m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高斯消元法：利用初等行变换化为阶梯型矩阵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矩阵消元算法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：增广矩阵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𝑨</m:t>
                        </m:r>
                      </m:e>
                    </m:acc>
                    <m:r>
                      <a:rPr lang="en-US" altLang="zh-CN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zh-CN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𝑩</m:t>
                    </m:r>
                    <m:r>
                      <a:rPr lang="en-US" altLang="zh-CN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的高斯消元法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通解：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𝜸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𝒕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𝜼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𝒕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𝜼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+…+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𝒕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𝒓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𝜼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𝒓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𝒕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𝑭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	  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其中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r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为阶梯型非增广矩阵非零行个数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𝜸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华文细黑" panose="02010600040101010101" pitchFamily="2" charset="-122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华文细黑" panose="02010600040101010101" pitchFamily="2" charset="-122"/>
                                    <a:cs typeface="Arial" panose="020B0604020202020204" pitchFamily="34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华文细黑" panose="02010600040101010101" pitchFamily="2" charset="-122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华文细黑" panose="02010600040101010101" pitchFamily="2" charset="-122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华文细黑" panose="02010600040101010101" pitchFamily="2" charset="-122"/>
                                    <a:cs typeface="Arial" panose="020B0604020202020204" pitchFamily="34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华文细黑" panose="02010600040101010101" pitchFamily="2" charset="-122"/>
                                    <a:cs typeface="Arial" panose="020B0604020202020204" pitchFamily="34" charset="0"/>
                                  </a:rPr>
                                  <m:t>𝒓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𝟎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,…,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𝟎</m:t>
                            </m:r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𝑻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, </m:t>
                    </m:r>
                  </m:oMath>
                </a14:m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𝜼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华文细黑" panose="02010600040101010101" pitchFamily="2" charset="-122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华文细黑" panose="02010600040101010101" pitchFamily="2" charset="-122"/>
                                    <a:cs typeface="Arial" panose="020B0604020202020204" pitchFamily="34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华文细黑" panose="02010600040101010101" pitchFamily="2" charset="-122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华文细黑" panose="02010600040101010101" pitchFamily="2" charset="-122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华文细黑" panose="02010600040101010101" pitchFamily="2" charset="-122"/>
                                    <a:cs typeface="Arial" panose="020B0604020202020204" pitchFamily="34" charset="0"/>
                                  </a:rPr>
                                  <m:t>𝒓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华文细黑" panose="02010600040101010101" pitchFamily="2" charset="-122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华文细黑" panose="02010600040101010101" pitchFamily="2" charset="-122"/>
                                    <a:cs typeface="Arial" panose="020B0604020202020204" pitchFamily="34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,…,−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华文细黑" panose="02010600040101010101" pitchFamily="2" charset="-122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华文细黑" panose="02010600040101010101" pitchFamily="2" charset="-122"/>
                                    <a:cs typeface="Arial" panose="020B0604020202020204" pitchFamily="34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华文细黑" panose="02010600040101010101" pitchFamily="2" charset="-122"/>
                                    <a:cs typeface="Arial" panose="020B0604020202020204" pitchFamily="34" charset="0"/>
                                  </a:rPr>
                                  <m:t>𝒓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华文细黑" panose="02010600040101010101" pitchFamily="2" charset="-122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华文细黑" panose="02010600040101010101" pitchFamily="2" charset="-122"/>
                                    <a:cs typeface="Arial" panose="020B0604020202020204" pitchFamily="34" charset="0"/>
                                  </a:rPr>
                                  <m:t>𝒓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华文细黑" panose="02010600040101010101" pitchFamily="2" charset="-122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华文细黑" panose="02010600040101010101" pitchFamily="2" charset="-122"/>
                                    <a:cs typeface="Arial" panose="020B0604020202020204" pitchFamily="34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𝟎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,…,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,…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𝟎</m:t>
                            </m:r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	  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这里的‘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1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’是第</a:t>
                </a:r>
                <a:r>
                  <a:rPr lang="en-US" altLang="zh-CN" b="1" dirty="0" err="1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r+i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个。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解的判断：无解，有解（唯一，无穷）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——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回到方程组本身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zh-CN" altLang="en-US" sz="30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C71B992-0020-EE43-DEDF-445290C36D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6849"/>
                <a:ext cx="10515600" cy="6072582"/>
              </a:xfrm>
              <a:blipFill>
                <a:blip r:embed="rId2"/>
                <a:stretch>
                  <a:fillRect l="-1507" t="-2108" r="-522" b="-7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4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4568AD5-DA80-241E-8A00-4DEECFBFDA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2298"/>
                <a:ext cx="10515600" cy="630874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3200" b="1" dirty="0">
                    <a:solidFill>
                      <a:srgbClr val="0000CC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3.</a:t>
                </a:r>
                <a:r>
                  <a:rPr lang="zh-CN" altLang="en-US" sz="3200" b="1" dirty="0">
                    <a:solidFill>
                      <a:srgbClr val="0000CC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向量与向量组</a:t>
                </a:r>
                <a:endParaRPr lang="en-US" altLang="zh-CN" sz="3200" b="1" dirty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1</a:t>
                </a: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）空间向量与数组向量</a:t>
                </a:r>
                <a:endParaRPr lang="en-US" altLang="zh-CN" sz="28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</a:t>
                </a: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空间向量张成的空间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𝑽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={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𝒌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𝒂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𝒌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𝒃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𝒌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𝒌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𝑹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}</m:t>
                    </m:r>
                  </m:oMath>
                </a14:m>
                <a:endParaRPr lang="en-US" altLang="zh-CN" sz="28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</a:t>
                </a: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（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无限个向量的情况将在之后的课程中讨论）</a:t>
                </a:r>
                <a:endParaRPr lang="en-US" altLang="zh-CN" sz="28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2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）向量：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a.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定义：线性空间中的元素（数组向量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8+1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条运算性质）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 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几个概念：线性组合，线性相关性，等价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 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线性表出的解法：列线性方程组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b.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判定线性相关性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：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 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行变换列向量关系不变，列变换行向量关系不变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c.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极大线性无关组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：可表出全部向量，与原向量组等价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 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实际计算：通过判定线性相关性，去掉线性相关的向量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4568AD5-DA80-241E-8A00-4DEECFBFDA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2298"/>
                <a:ext cx="10515600" cy="6308746"/>
              </a:xfrm>
              <a:blipFill>
                <a:blip r:embed="rId2"/>
                <a:stretch>
                  <a:fillRect l="-1507" t="-2029" b="-1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79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33B6A2-7E0B-97B0-FD29-7CD44F7AE5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74352"/>
                <a:ext cx="10515600" cy="612463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3200" b="1" dirty="0">
                    <a:solidFill>
                      <a:srgbClr val="0000CC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3.</a:t>
                </a:r>
                <a:r>
                  <a:rPr lang="zh-CN" altLang="en-US" sz="3200" b="1" dirty="0">
                    <a:solidFill>
                      <a:srgbClr val="0000CC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向量与向量组</a:t>
                </a:r>
                <a:endParaRPr lang="en-US" altLang="zh-CN" sz="3200" b="1" dirty="0">
                  <a:solidFill>
                    <a:srgbClr val="0000CC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2</a:t>
                </a:r>
                <a:r>
                  <a:rPr lang="zh-CN" altLang="en-US" sz="2800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）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向量：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d.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基：（就是空间角度的极大线性无关组）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+…+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表出方式唯一（即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线性无关）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 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（在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下的）坐标：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→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华文细黑" panose="02010600040101010101" pitchFamily="2" charset="-122"/>
                                <a:cs typeface="Arial" panose="020B0604020202020204" pitchFamily="34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 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自然基：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𝑭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的自然基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e.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秩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：极大线性无关组中所含的向量个数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    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一些性质：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华文细黑" panose="02010600040101010101" pitchFamily="2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≥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𝒓𝒂𝒏𝒌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≥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𝒓𝒂𝒏𝒌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		   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等价性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华文细黑" panose="02010600040101010101" pitchFamily="2" charset="-122"/>
                        <a:cs typeface="Arial" panose="020B0604020202020204" pitchFamily="34" charset="0"/>
                      </a:rPr>
                      <m:t>⇒</m:t>
                    </m:r>
                  </m:oMath>
                </a14:m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rank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相等。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		   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线性无关的向量组如果向量个数等于秩，那么</a:t>
                </a: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		   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它就是该向量组的极大线性无关组。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		   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矩阵的行秩等于列秩。</a:t>
                </a:r>
                <a:endParaRPr lang="en-US" altLang="zh-CN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33B6A2-7E0B-97B0-FD29-7CD44F7AE5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74352"/>
                <a:ext cx="10515600" cy="6124639"/>
              </a:xfrm>
              <a:blipFill>
                <a:blip r:embed="rId2"/>
                <a:stretch>
                  <a:fillRect l="-1507" t="-2090" b="-73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31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2861</TotalTime>
  <Words>1465</Words>
  <Application>Microsoft Office PowerPoint</Application>
  <PresentationFormat>宽屏</PresentationFormat>
  <Paragraphs>132</Paragraphs>
  <Slides>50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9" baseType="lpstr">
      <vt:lpstr>等线</vt:lpstr>
      <vt:lpstr>等线 Light</vt:lpstr>
      <vt:lpstr>黑体</vt:lpstr>
      <vt:lpstr>华文细黑</vt:lpstr>
      <vt:lpstr>隶书</vt:lpstr>
      <vt:lpstr>Arial</vt:lpstr>
      <vt:lpstr>Cambria Math</vt:lpstr>
      <vt:lpstr>Times New Roman</vt:lpstr>
      <vt:lpstr>Office 主题​​</vt:lpstr>
      <vt:lpstr>理科高代(1)期中串讲</vt:lpstr>
      <vt:lpstr>复习步骤 1. 往年题; 2. 课件、教材例题; 3. 习题课、作业; 4. 全面复习、查漏补缺. </vt:lpstr>
      <vt:lpstr>O. 前言</vt:lpstr>
      <vt:lpstr>目录 一、知识回顾 二、例题 </vt:lpstr>
      <vt:lpstr>一、知识回顾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二、例题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为什么要学习高等代数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理科高代(1)期中串讲</dc:title>
  <dc:creator>zirui li</dc:creator>
  <cp:lastModifiedBy>zirui li</cp:lastModifiedBy>
  <cp:revision>18</cp:revision>
  <dcterms:created xsi:type="dcterms:W3CDTF">2023-11-05T09:29:15Z</dcterms:created>
  <dcterms:modified xsi:type="dcterms:W3CDTF">2023-11-11T07:01:43Z</dcterms:modified>
</cp:coreProperties>
</file>